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0" r:id="rId3"/>
    <p:sldId id="257" r:id="rId4"/>
    <p:sldId id="259" r:id="rId5"/>
    <p:sldId id="256" r:id="rId6"/>
    <p:sldId id="261" r:id="rId7"/>
    <p:sldId id="258" r:id="rId8"/>
    <p:sldId id="262" r:id="rId9"/>
    <p:sldId id="263" r:id="rId10"/>
    <p:sldId id="264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B7960-DB8B-B042-BC11-53005B2A7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178B29-E8F6-5F50-1C1E-48F8FC5DB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EAA76-B61A-52F7-8746-BB36F9032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3C6E5D-67E9-8FFE-254B-0C2F8D05E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2E9E7D-E5F3-44F6-A566-B8F9A120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07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9262E-C3BD-A42F-82D1-661BD706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BA3852-B362-7E10-B23F-AF32B33B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CB8531-A511-6325-D280-DEB25F792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9E12C6-E702-EDE1-56B9-60D1FCA94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0DB733-91D2-AD2E-0BBA-82DB9FAE1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67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7185EF-1393-6460-6AE3-95BB7BB8A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534DF0-A85B-3917-01FE-24BD62DD7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D68A9-6B4E-C77E-4907-3649AED3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E5A20-EBF3-E72E-8CE7-D3E5251A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E1B95-E3DB-964F-4EF6-AA6A600E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80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16B13-F2D7-6B82-F3D3-2B458C362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DFF0D8-710A-E35D-14C7-AF28253C2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BB54A4-4C01-78B2-CB81-8A8C234EB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6663C-93BC-3D96-D45B-06F8EC4F9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69E166-E074-07A6-1B52-2A821E5E4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05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8113AC-3065-D86B-5197-AEFC57364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4C8B13-90A8-0CF6-7C37-109F51BE8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575D79-E8A4-249B-9DF8-13037F07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199EFA-652C-76B8-4248-6A5B8B232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86087B-9349-843E-6887-BAA774C5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82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103B2-8EBE-BA15-A497-1F328D12E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CC0D4F-A709-373A-EF14-BD1073715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6B88D7-D268-5690-EAD5-418C7E7D4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533FE9-4B63-4DFF-D793-1F894409E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397341-EEFF-A7CE-E972-421E00D0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3C713-0693-6C56-22C9-39893589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338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18415-743C-B909-E030-BDDA3A2D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E3812F-135C-7C48-2A73-29105E4A2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030BDF-4820-AD2B-2252-C402DB2FD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B97BAE-C774-A0A7-D162-2927760AE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4D84DD-7A78-1872-D60A-29E6C3D91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243D13-4895-ED92-4646-7C0DF49A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8387FE-EB01-3AA3-EFAB-8E07FA89B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A0D3D4-A450-A1BA-15B0-F45692C5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49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FD1AD-CCD8-AD87-C9E6-A3F3A423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9039BB-F2B8-DAFD-C1CC-85B89589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6242D1-1BF4-E021-F4F2-B1290B7E4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0055FB-D9EA-296F-B86B-2999D2AD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38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39C6B0-3714-6D39-199E-BD83F4BC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816B1A-49C1-573D-57BD-D99201CC3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3BAC5F-CF1F-80A9-E8D7-8ADC6380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98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84E79-BEEF-C75F-72AB-5DB451E4D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22C296-8A2F-3CD2-DEB0-605AEA73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FBC073-9DEF-E56D-30AE-86732CCD3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8A57EA-003A-63BB-CA65-AD6334121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E8F06D-EE5A-2D0A-40CE-410650E6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BB8BFB-FBC8-06BE-6296-6A6B0F12D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47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19074-2A87-B93F-1CE8-971401FA5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D6F034-2618-D810-578D-C7A2F6097B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DEE0F-A15F-98BE-A209-674DD84F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C9D3D5-56AB-6A34-799D-4A2196E9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09CA47-E139-D3DC-B211-9002C0D8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7583C-1DF1-08C0-2152-203D79D3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775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EA9BC0-9964-66BF-E6E0-E7D081F2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1A4ACC-B91C-1269-CB73-50BABBA97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01337F-9FAF-270E-ACBC-C0BB5FA50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28D47-BF1D-4D66-A949-8134D0F77838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93D582-9B80-6ED2-CF92-E85028AB8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952E5-657F-E4B2-6966-7ACF7B317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5943-0DDC-4B0A-9860-548C27AC3C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64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CD8EF6-3F41-AFFB-E11B-0834C93A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ko-KR" altLang="en-US" sz="7200" dirty="0"/>
              <a:t>마린 블루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DBEFD4-E0F5-C356-9944-FA9AABDE4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 dirty="0"/>
              <a:t>세계관 설정 및 캐릭터 소개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92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B711B9-F701-34D8-064B-B91CEF821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08" y="1183669"/>
            <a:ext cx="2362530" cy="49536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C87595-F9A5-A106-55D6-7D1E209F9854}"/>
              </a:ext>
            </a:extLst>
          </p:cNvPr>
          <p:cNvSpPr txBox="1"/>
          <p:nvPr/>
        </p:nvSpPr>
        <p:spPr>
          <a:xfrm>
            <a:off x="362708" y="35353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만돌린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22526-4E03-9651-3F74-6C162FA47167}"/>
              </a:ext>
            </a:extLst>
          </p:cNvPr>
          <p:cNvSpPr txBox="1"/>
          <p:nvPr/>
        </p:nvSpPr>
        <p:spPr>
          <a:xfrm>
            <a:off x="6196361" y="1720840"/>
            <a:ext cx="51555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바위섬의 주민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해적단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샤크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레이의 선장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굉장한 바보다 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어째서인지 선원들에게 대단히 사랑받고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지능과 반비례하는 전투능력을 가지고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성격은 단순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호쾌</a:t>
            </a:r>
            <a:endParaRPr lang="en-US" altLang="ko-KR" b="0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바위섬에서 태어난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마리언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태어나서 지금까지 바위섬 근처의 해역에서 벗어나 본 적이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유령이나 미라 같은 본 적 없는 미지의 존재는 무서워하는 것 같다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바위섬의 사람들을 무척이나 좋아하고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307C67-A61A-01E8-3C13-7D0A6B5E2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491" y="1183669"/>
            <a:ext cx="3004256" cy="23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96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8858E19-D054-6575-2227-515B40015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70" y="1227207"/>
            <a:ext cx="3722825" cy="33327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6E38D16-4364-E3F9-3A06-F607C5C4C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580" y="1227207"/>
            <a:ext cx="2186764" cy="1493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AC13D8-767E-0DC7-CD70-80124BDB650B}"/>
              </a:ext>
            </a:extLst>
          </p:cNvPr>
          <p:cNvSpPr txBox="1"/>
          <p:nvPr/>
        </p:nvSpPr>
        <p:spPr>
          <a:xfrm>
            <a:off x="196418" y="170537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그 외 등장인물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0CD1B97-DDAC-CD36-CA02-84ED79ADE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475" y="1227207"/>
            <a:ext cx="4068533" cy="2782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9DBE81-70D1-D5F3-7915-77187A691BC3}"/>
              </a:ext>
            </a:extLst>
          </p:cNvPr>
          <p:cNvSpPr txBox="1"/>
          <p:nvPr/>
        </p:nvSpPr>
        <p:spPr>
          <a:xfrm>
            <a:off x="393270" y="4758968"/>
            <a:ext cx="600307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하디비</a:t>
            </a:r>
            <a:endParaRPr lang="en-US" altLang="ko-KR" sz="2000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샤크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레이의 부선장으로 만돌린의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아니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해적단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내에 부족한 지략을 담당하고 있는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책사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만사를 귀찮아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인생관은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하고 싶지 않은 일은 절대 하지 않는다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022D33-53D6-9871-37E6-E8AD55BCCB51}"/>
              </a:ext>
            </a:extLst>
          </p:cNvPr>
          <p:cNvSpPr txBox="1"/>
          <p:nvPr/>
        </p:nvSpPr>
        <p:spPr>
          <a:xfrm>
            <a:off x="6907752" y="4758968"/>
            <a:ext cx="511326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</a:t>
            </a:r>
            <a:endParaRPr lang="en-US" altLang="ko-KR" sz="2000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카이람에서부터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부하들과 함께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엘리시아의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목숨을 호시탐탐 노리고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정체는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엘리시아조차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짐작치 못한다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3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E9EF632-A10C-AA0D-7672-2D303E713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8" y="366762"/>
            <a:ext cx="4318655" cy="40937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7FAB89-91F9-93E3-737C-5580F6245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117" y="366762"/>
            <a:ext cx="2330988" cy="4093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DB4CF9-15ED-D6A4-B420-F22FAB54F2D1}"/>
              </a:ext>
            </a:extLst>
          </p:cNvPr>
          <p:cNvSpPr txBox="1"/>
          <p:nvPr/>
        </p:nvSpPr>
        <p:spPr>
          <a:xfrm>
            <a:off x="430988" y="4714363"/>
            <a:ext cx="421907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행동대장 </a:t>
            </a:r>
            <a:r>
              <a:rPr lang="en-US" altLang="ko-KR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</a:t>
            </a: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가면남의 부하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다혈질에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전투광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가면남을 위해서라면 무엇이든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1F0809-7A01-6336-186B-6D59747C5CF8}"/>
              </a:ext>
            </a:extLst>
          </p:cNvPr>
          <p:cNvSpPr txBox="1"/>
          <p:nvPr/>
        </p:nvSpPr>
        <p:spPr>
          <a:xfrm>
            <a:off x="6939583" y="4714363"/>
            <a:ext cx="482142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행동대장 </a:t>
            </a:r>
            <a:r>
              <a:rPr lang="en-US" altLang="ko-KR" sz="20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2</a:t>
            </a:r>
          </a:p>
          <a:p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가면남의 부하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만사에 무관심하고 무뚝뚝한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마이페이스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고양이를 무척 좋아한다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1423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0F6A123-8B1D-2309-6247-066FA86B3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57" y="4460882"/>
            <a:ext cx="1889221" cy="22265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3117DE-05C9-FDF1-88E4-6D6570D5B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5" y="1070459"/>
            <a:ext cx="4898635" cy="32098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B69582-233D-A476-480A-914B2A7E9257}"/>
              </a:ext>
            </a:extLst>
          </p:cNvPr>
          <p:cNvSpPr txBox="1"/>
          <p:nvPr/>
        </p:nvSpPr>
        <p:spPr>
          <a:xfrm>
            <a:off x="214815" y="17053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던전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944D6-C94C-3ECC-310C-C7279EBD67B5}"/>
              </a:ext>
            </a:extLst>
          </p:cNvPr>
          <p:cNvSpPr txBox="1"/>
          <p:nvPr/>
        </p:nvSpPr>
        <p:spPr>
          <a:xfrm>
            <a:off x="5307748" y="693757"/>
            <a:ext cx="657999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로스트 테크놀로지가 잠들어 있다고 전해지는 장소로 현 시대의 기술로는 존재의 이유도 구조도 전혀 파악할 수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 때문에 던전 자체가 로스트 테크놀로지라 말하는 학자들도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특정 로스트 테크놀로지를 사용하는 것 외에 던전의 위치를 알아낼 방법은 없다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던전 안에는 기본적으로 다량의 보물이 숨어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해당 시나리오 내에는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왕국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왕권의 상징인 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에그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가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던전을 돌파하기 위해선 다양한 함정과 정체를 알 수 없는 적과 맞서 싸워야 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대다수의 던전은 입장하기 위한 조건이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아쿠아 라나에는 던전을 노려 일확천금을 꿈꾸는 던전 헌터가 존재한다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407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7374577-50EE-4F8E-FC3F-B2D90B6E9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15" y="1585014"/>
            <a:ext cx="4638368" cy="40378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BBAD88-2BB6-781E-E800-E808B0C50792}"/>
              </a:ext>
            </a:extLst>
          </p:cNvPr>
          <p:cNvSpPr txBox="1"/>
          <p:nvPr/>
        </p:nvSpPr>
        <p:spPr>
          <a:xfrm>
            <a:off x="374608" y="293200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스토리 배경 및 무대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028A7-9DC1-8EDE-5948-6892F2AC2DE4}"/>
              </a:ext>
            </a:extLst>
          </p:cNvPr>
          <p:cNvSpPr txBox="1"/>
          <p:nvPr/>
        </p:nvSpPr>
        <p:spPr>
          <a:xfrm>
            <a:off x="5149827" y="1203289"/>
            <a:ext cx="665931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행성의 </a:t>
            </a:r>
            <a:r>
              <a:rPr lang="en-US" altLang="ko-KR" dirty="0"/>
              <a:t>90%</a:t>
            </a:r>
            <a:r>
              <a:rPr lang="ko-KR" altLang="en-US" dirty="0"/>
              <a:t>가 물로 뒤덮인 아쿠아 라나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제멋대로인 날씨와 적은 육지의 비중 때문에 육지에 자리한 나라 간의 왕래는 손에 꼽을 정도로 적다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세계는 원인불명의 이유로 한차례 멸망한 후의 세계다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가끔 땅 속</a:t>
            </a:r>
            <a:r>
              <a:rPr lang="en-US" altLang="ko-KR" dirty="0"/>
              <a:t> </a:t>
            </a:r>
            <a:r>
              <a:rPr lang="ko-KR" altLang="en-US" dirty="0"/>
              <a:t>혹은 해저에서 구조를 파악할 수 없는 이름 모를 기계들이 발견하곤 하는데 이는 멸망 전의 세계에서 만들어 진 기술</a:t>
            </a:r>
            <a:r>
              <a:rPr lang="en-US" altLang="ko-KR" dirty="0"/>
              <a:t>, </a:t>
            </a:r>
            <a:r>
              <a:rPr lang="ko-KR" altLang="en-US" dirty="0"/>
              <a:t>로스트 테크놀로지라 부른다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로스트 테크놀로지는 버튼 하나로 작동할 수 있는 것부터 킬 수 조차 없는 것까지 종류가 다양하고 그 활용도 또한 무궁무진하다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그렇기에 로스트 테크놀로지라 이름 붙은 물건들은 어디서나 눈 돌아갈 만큼 비싼 가격으로 거래된다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9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3363DB-77D0-417D-9E77-8D2A23F10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00" y="189509"/>
            <a:ext cx="2868035" cy="35768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8894BE-ED77-BEC4-DC85-2A146CEA3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00" y="3919654"/>
            <a:ext cx="4282777" cy="28579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E6FB06-D4D9-4EB0-D656-7A09C4EEFEA6}"/>
              </a:ext>
            </a:extLst>
          </p:cNvPr>
          <p:cNvSpPr txBox="1"/>
          <p:nvPr/>
        </p:nvSpPr>
        <p:spPr>
          <a:xfrm>
            <a:off x="4590477" y="1118778"/>
            <a:ext cx="74862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‘</a:t>
            </a:r>
            <a:r>
              <a:rPr lang="ko-KR" altLang="en-US" dirty="0"/>
              <a:t>나라</a:t>
            </a:r>
            <a:r>
              <a:rPr lang="en-US" altLang="ko-KR" dirty="0"/>
              <a:t>’</a:t>
            </a:r>
            <a:r>
              <a:rPr lang="ko-KR" altLang="en-US" dirty="0"/>
              <a:t>를 칭할 만한 국가는 대다수가 육지에 존재하나 아쿠아 </a:t>
            </a:r>
            <a:r>
              <a:rPr lang="ko-KR" altLang="en-US" dirty="0" err="1"/>
              <a:t>라나의</a:t>
            </a:r>
            <a:r>
              <a:rPr lang="ko-KR" altLang="en-US" dirty="0"/>
              <a:t> 사람들은 육지에서만 생활하지 않는다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사람들을 수용할 만큼 육지가 크지 않기 때문이기도 하고 나라에 살기 위해선 </a:t>
            </a:r>
            <a:r>
              <a:rPr lang="en-US" altLang="ko-KR" dirty="0"/>
              <a:t>‘</a:t>
            </a:r>
            <a:r>
              <a:rPr lang="ko-KR" altLang="en-US" dirty="0"/>
              <a:t>주민세</a:t>
            </a:r>
            <a:r>
              <a:rPr lang="en-US" altLang="ko-KR" dirty="0"/>
              <a:t>＇</a:t>
            </a:r>
            <a:r>
              <a:rPr lang="ko-KR" altLang="en-US" dirty="0"/>
              <a:t>를 비롯한 각종 세금을 국가에 바쳐야 하기 때문이다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땅이 아닌 바다 위에서 살아가는 이들은 커다란 선박</a:t>
            </a:r>
            <a:r>
              <a:rPr lang="en-US" altLang="ko-KR" dirty="0"/>
              <a:t>(</a:t>
            </a:r>
            <a:r>
              <a:rPr lang="ko-KR" altLang="en-US" dirty="0"/>
              <a:t>해상 도시</a:t>
            </a:r>
            <a:r>
              <a:rPr lang="en-US" altLang="ko-KR" dirty="0"/>
              <a:t>)</a:t>
            </a:r>
            <a:r>
              <a:rPr lang="ko-KR" altLang="en-US" dirty="0"/>
              <a:t>에 도시를 짓고 그 안에서 살아간다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해상 도시는 한 척일때도 있고 여러 척이 모여 거대한 무리를 짓기도 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이렇게 모인 해상 도시들은 한 나라에 필적하는 힘을 갖기도 하며 자기들을 국가라 칭하기도 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435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D081DC6-69F4-69CE-2BD1-10741EC6A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971" y="204665"/>
            <a:ext cx="4575880" cy="29570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2B7FF6A-6797-B0AB-2F7C-7CED4E805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76" y="204665"/>
            <a:ext cx="4076123" cy="29570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06D80B0-A183-D80A-3178-744001CDA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6" y="3289184"/>
            <a:ext cx="4267386" cy="26544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F09439-3089-BC99-5C83-0A4C4937A527}"/>
              </a:ext>
            </a:extLst>
          </p:cNvPr>
          <p:cNvSpPr txBox="1"/>
          <p:nvPr/>
        </p:nvSpPr>
        <p:spPr>
          <a:xfrm>
            <a:off x="4359962" y="3289184"/>
            <a:ext cx="7638750" cy="3200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나라 간의 이동이 적고 왕래가 드물기 때문에 각 육지에 위치한 국가들은 저마다의 고유한 문화와 종교를 가지고 있다 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나라는 크기도 생활 환경도 특산품도 다르다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나라는 기술의 발전과 행정 체제가 다르다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나라 간의 국제조약이 존재치 않는다</a:t>
            </a:r>
            <a:r>
              <a:rPr lang="en-US" altLang="ko-KR" dirty="0"/>
              <a:t>. </a:t>
            </a:r>
            <a:r>
              <a:rPr lang="ko-KR" altLang="en-US" dirty="0"/>
              <a:t>이 때문에 같은 사건이라도 그 사람이 어느 나라에 발을 붙이고 있느냐에 따라 판결이 달라진다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바다에서는 해당 해역에서 가장 힘이 센 해상 도시의 룰을 따른다 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5343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B58F3EC-8DE4-B17F-9560-8A4004955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3" y="3563735"/>
            <a:ext cx="3351360" cy="31816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EB210E-2A32-733B-1400-4A728524F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453" y="4487654"/>
            <a:ext cx="2376581" cy="22577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86B676A-7869-6007-01C6-810B55B76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73" y="374273"/>
            <a:ext cx="4102060" cy="30547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06ADE9-55A9-47E3-393D-4CD8303BCB62}"/>
              </a:ext>
            </a:extLst>
          </p:cNvPr>
          <p:cNvSpPr txBox="1"/>
          <p:nvPr/>
        </p:nvSpPr>
        <p:spPr>
          <a:xfrm>
            <a:off x="4318631" y="374272"/>
            <a:ext cx="7613173" cy="3974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바다 위의 사람들은 </a:t>
            </a:r>
            <a:r>
              <a:rPr lang="en-US" altLang="ko-KR" dirty="0"/>
              <a:t>‘</a:t>
            </a:r>
            <a:r>
              <a:rPr lang="ko-KR" altLang="en-US" dirty="0" err="1"/>
              <a:t>마리언</a:t>
            </a:r>
            <a:r>
              <a:rPr lang="en-US" altLang="ko-KR" dirty="0"/>
              <a:t>’ </a:t>
            </a:r>
            <a:r>
              <a:rPr lang="ko-KR" altLang="en-US" dirty="0"/>
              <a:t>땅 위의 사람들은 </a:t>
            </a:r>
            <a:r>
              <a:rPr lang="en-US" altLang="ko-KR" dirty="0"/>
              <a:t>‘</a:t>
            </a:r>
            <a:r>
              <a:rPr lang="ko-KR" altLang="en-US" dirty="0" err="1"/>
              <a:t>어시언</a:t>
            </a:r>
            <a:r>
              <a:rPr lang="en-US" altLang="ko-KR" dirty="0"/>
              <a:t>’ </a:t>
            </a:r>
            <a:r>
              <a:rPr lang="ko-KR" altLang="en-US" dirty="0"/>
              <a:t>이라 부른다</a:t>
            </a:r>
            <a:r>
              <a:rPr lang="en-US" altLang="ko-KR" dirty="0"/>
              <a:t>(</a:t>
            </a:r>
            <a:r>
              <a:rPr lang="ko-KR" altLang="en-US" dirty="0"/>
              <a:t>이는 보통 </a:t>
            </a:r>
            <a:r>
              <a:rPr lang="ko-KR" altLang="en-US" dirty="0" err="1"/>
              <a:t>멸칭으로</a:t>
            </a:r>
            <a:r>
              <a:rPr lang="ko-KR" altLang="en-US" dirty="0"/>
              <a:t> 쓰인다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마리언들은</a:t>
            </a:r>
            <a:r>
              <a:rPr lang="ko-KR" altLang="en-US" dirty="0"/>
              <a:t> 선박 외에도 이동수단을 가진다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이동 수단은 각 해상 도시가 가진 기술이나 재력</a:t>
            </a:r>
            <a:r>
              <a:rPr lang="en-US" altLang="ko-KR" dirty="0"/>
              <a:t>, </a:t>
            </a:r>
            <a:r>
              <a:rPr lang="ko-KR" altLang="en-US" dirty="0"/>
              <a:t>혹은 로스트 테크놀로지에 의해 천차만별이다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바람을 받아 나아가는 범선</a:t>
            </a:r>
            <a:r>
              <a:rPr lang="en-US" altLang="ko-KR" dirty="0"/>
              <a:t>, </a:t>
            </a:r>
            <a:r>
              <a:rPr lang="ko-KR" altLang="en-US" dirty="0" err="1"/>
              <a:t>갤리온이나</a:t>
            </a:r>
            <a:r>
              <a:rPr lang="ko-KR" altLang="en-US" dirty="0"/>
              <a:t> 해상 도시와 도시 사이를 이동하는 미니 보트가 가장 대표적인 이동수단이다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잠수함은 관리비가 비싸 돈이 많이 필요하다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로스트 테크놀로지를 이용해 하늘을 나는 배를 만든 해상 도시도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086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58D486-992B-CACF-564F-75188D6F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47" y="1642231"/>
            <a:ext cx="5148065" cy="33694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864AD4-13BC-5B24-621E-E92220B28AB1}"/>
              </a:ext>
            </a:extLst>
          </p:cNvPr>
          <p:cNvSpPr txBox="1"/>
          <p:nvPr/>
        </p:nvSpPr>
        <p:spPr>
          <a:xfrm>
            <a:off x="374608" y="293200"/>
            <a:ext cx="5844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시나리오 스토리 배경 및 무대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E88DD4-4F20-EC55-32B2-74B34439BA81}"/>
              </a:ext>
            </a:extLst>
          </p:cNvPr>
          <p:cNvSpPr txBox="1"/>
          <p:nvPr/>
        </p:nvSpPr>
        <p:spPr>
          <a:xfrm>
            <a:off x="5567979" y="1081668"/>
            <a:ext cx="624941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 직경 </a:t>
            </a:r>
            <a:r>
              <a:rPr lang="en-US" altLang="ko-KR" dirty="0"/>
              <a:t>187㎡</a:t>
            </a:r>
            <a:r>
              <a:rPr lang="ko-KR" altLang="en-US" dirty="0"/>
              <a:t>의 이름 없는 바위섬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기후는 </a:t>
            </a:r>
            <a:r>
              <a:rPr lang="ko-KR" altLang="en-US" dirty="0" err="1"/>
              <a:t>온난다습</a:t>
            </a:r>
            <a:r>
              <a:rPr lang="en-US" altLang="ko-KR" dirty="0"/>
              <a:t>,</a:t>
            </a:r>
            <a:r>
              <a:rPr lang="ko-KR" altLang="en-US" dirty="0"/>
              <a:t> 지내기엔 나쁘지 않지만 바위가 많고 식물이 적어 언제나 식량이 부족하다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식수는 의외로 풍부한 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거주 인구는 </a:t>
            </a:r>
            <a:r>
              <a:rPr lang="en-US" altLang="ko-KR" dirty="0"/>
              <a:t>50</a:t>
            </a:r>
            <a:r>
              <a:rPr lang="ko-KR" altLang="en-US" dirty="0"/>
              <a:t>명 내외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대다수의 식량은 낚시나 근처 선박을 수탈하는 것으로 조달한다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작고 별 볼일 없는 </a:t>
            </a:r>
            <a:r>
              <a:rPr lang="ko-KR" altLang="en-US" dirty="0" err="1"/>
              <a:t>섬인데다</a:t>
            </a:r>
            <a:r>
              <a:rPr lang="ko-KR" altLang="en-US" dirty="0"/>
              <a:t> 해상 도시들의 경계권에 미묘하게 걸쳐져 있어 공식적으론 어떤 해역에도 속하지 않는다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때문에 해당 해역에서의 수탈을 처벌하기 어려운 듯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주민의 대다수가 나라의 </a:t>
            </a:r>
            <a:r>
              <a:rPr lang="en-US" altLang="ko-KR" dirty="0"/>
              <a:t>‘</a:t>
            </a:r>
            <a:r>
              <a:rPr lang="ko-KR" altLang="en-US" dirty="0"/>
              <a:t>주민세</a:t>
            </a:r>
            <a:r>
              <a:rPr lang="en-US" altLang="ko-KR" dirty="0"/>
              <a:t>’ </a:t>
            </a:r>
            <a:r>
              <a:rPr lang="ko-KR" altLang="en-US" dirty="0"/>
              <a:t>를 내지 못해 쫓겨난 이들이다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89137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23E0FEA-0A31-4BD7-26B2-0D398D828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71" y="3290270"/>
            <a:ext cx="4877481" cy="273405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1DE8370-2664-137F-9DBF-2FE18C81E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64" y="1304693"/>
            <a:ext cx="1723577" cy="17939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35633E-D696-6ADA-F2D7-FC8402C408E9}"/>
              </a:ext>
            </a:extLst>
          </p:cNvPr>
          <p:cNvSpPr txBox="1"/>
          <p:nvPr/>
        </p:nvSpPr>
        <p:spPr>
          <a:xfrm>
            <a:off x="5404608" y="335615"/>
            <a:ext cx="6181510" cy="6221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 </a:t>
            </a:r>
            <a:r>
              <a:rPr lang="ko-KR" altLang="en-US" dirty="0" err="1"/>
              <a:t>수탈자</a:t>
            </a:r>
            <a:r>
              <a:rPr lang="ko-KR" altLang="en-US" dirty="0"/>
              <a:t> </a:t>
            </a:r>
            <a:r>
              <a:rPr lang="ko-KR" altLang="en-US" dirty="0" err="1"/>
              <a:t>샤크</a:t>
            </a:r>
            <a:r>
              <a:rPr lang="ko-KR" altLang="en-US" dirty="0"/>
              <a:t> 레이</a:t>
            </a:r>
            <a:r>
              <a:rPr lang="en-US" altLang="ko-KR" dirty="0"/>
              <a:t>, </a:t>
            </a:r>
            <a:r>
              <a:rPr lang="ko-KR" altLang="en-US" dirty="0"/>
              <a:t>해적단이다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돛에 상어마크를 단 </a:t>
            </a:r>
            <a:r>
              <a:rPr lang="ko-KR" altLang="en-US" dirty="0" err="1"/>
              <a:t>갤리온을</a:t>
            </a:r>
            <a:r>
              <a:rPr lang="ko-KR" altLang="en-US" dirty="0"/>
              <a:t> 타고 이동한다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 근처의 해역을 돌며 지나가는 이를 수탈한다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바위섬 사람들은 이들을 바위섬의 수호자라 부른다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적당히 눈치를 보며 수탈하고 있기 때문에 주변 해역의 경비들은 이들의 해적질을 눈감아주는 분위기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해당 해역은 접근 위험 구역으로 지정되어 있다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해적단의 총 인원은 </a:t>
            </a:r>
            <a:r>
              <a:rPr lang="en-US" altLang="ko-KR" dirty="0"/>
              <a:t>20</a:t>
            </a:r>
            <a:r>
              <a:rPr lang="ko-KR" altLang="en-US" dirty="0"/>
              <a:t>명 남짓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구성은 선장과 부선장</a:t>
            </a:r>
            <a:r>
              <a:rPr lang="en-US" altLang="ko-KR" dirty="0"/>
              <a:t>, </a:t>
            </a:r>
            <a:r>
              <a:rPr lang="ko-KR" altLang="en-US" dirty="0"/>
              <a:t>그리고 부하들로 이루어져 있다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이동수단은 </a:t>
            </a:r>
            <a:r>
              <a:rPr lang="ko-KR" altLang="en-US" dirty="0" err="1"/>
              <a:t>갤리온</a:t>
            </a:r>
            <a:r>
              <a:rPr lang="ko-KR" altLang="en-US" dirty="0"/>
              <a:t> 외에 빠르게 상대의 배에 접근할 수 있는 작은 모터 배</a:t>
            </a:r>
            <a:r>
              <a:rPr lang="en-US" altLang="ko-KR" dirty="0"/>
              <a:t>, </a:t>
            </a:r>
            <a:r>
              <a:rPr lang="ko-KR" altLang="en-US" dirty="0" err="1"/>
              <a:t>샤크로이드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샤크로이드에는</a:t>
            </a:r>
            <a:r>
              <a:rPr lang="ko-KR" altLang="en-US" dirty="0"/>
              <a:t> 구식이지만 나라를 빠져나올 때 들고 나온 기관총과 석궁이 장착되어 있다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EDFA8D-34CC-EAE0-DDFF-146715237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71" y="726565"/>
            <a:ext cx="3591426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7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2BB6720-0273-5563-1A00-CA756666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18" y="1019535"/>
            <a:ext cx="3258676" cy="45440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9E7D35-EDE0-4D21-FC59-E37283ED0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830" y="1019536"/>
            <a:ext cx="2898331" cy="23301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B647E1-FE31-BD1F-2C05-C3CAE3290D6D}"/>
              </a:ext>
            </a:extLst>
          </p:cNvPr>
          <p:cNvSpPr txBox="1"/>
          <p:nvPr/>
        </p:nvSpPr>
        <p:spPr>
          <a:xfrm>
            <a:off x="196418" y="170537"/>
            <a:ext cx="3874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대표 등장인물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플룸벨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73493-7280-038D-7B44-51F2E483848E}"/>
              </a:ext>
            </a:extLst>
          </p:cNvPr>
          <p:cNvSpPr txBox="1"/>
          <p:nvPr/>
        </p:nvSpPr>
        <p:spPr>
          <a:xfrm>
            <a:off x="3602830" y="3508273"/>
            <a:ext cx="813940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정체 불명의 해파리 인간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흥분하면 촉수 같은 머리카락 끝과 동그란 벙거지 모자처럼 씌워진 점액질 안쪽</a:t>
            </a:r>
            <a:r>
              <a:rPr lang="en-US" altLang="ko-KR" dirty="0"/>
              <a:t>, </a:t>
            </a:r>
            <a:r>
              <a:rPr lang="ko-KR" altLang="en-US" dirty="0"/>
              <a:t>그리고 눈에서 빛이 난다 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성격은 발랄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명랑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주인공의 아버지가 물려주신 유산이다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플룸벨은</a:t>
            </a:r>
            <a:r>
              <a:rPr lang="ko-KR" altLang="en-US" dirty="0"/>
              <a:t> 주인공을 선장님이라 부른다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크게는 각 나라의 법률과 문화</a:t>
            </a:r>
            <a:r>
              <a:rPr lang="en-US" altLang="ko-KR" dirty="0"/>
              <a:t>, </a:t>
            </a:r>
            <a:r>
              <a:rPr lang="ko-KR" altLang="en-US" dirty="0"/>
              <a:t>작게는 해산물의 종류를 모두 꿰뚫고 있을 정도로 박학다식 하다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하지만 모르는 것을 보면 촉수 같은 머리카락으로 만지거나 입에 넣어보려 하는 걸 보면 미묘한 곳에서 생활 상식이 부족해 보인다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촉수 같은 머리카락은 움직일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4311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B8C687-54BA-F292-7EBD-3833BEB93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37" y="989258"/>
            <a:ext cx="3265677" cy="410617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4C20FBD-40C8-B2EA-E6D6-3F69B0447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560" y="1127485"/>
            <a:ext cx="1367713" cy="20685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2B5A36-FD24-4251-4A47-B8FAE2987BB2}"/>
              </a:ext>
            </a:extLst>
          </p:cNvPr>
          <p:cNvSpPr txBox="1"/>
          <p:nvPr/>
        </p:nvSpPr>
        <p:spPr>
          <a:xfrm>
            <a:off x="316295" y="203991"/>
            <a:ext cx="2824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/>
              <a:t>엘리시아</a:t>
            </a:r>
            <a:r>
              <a:rPr lang="ko-KR" altLang="en-US" sz="2800" dirty="0"/>
              <a:t> </a:t>
            </a:r>
            <a:r>
              <a:rPr lang="ko-KR" altLang="en-US" sz="2800" dirty="0" err="1"/>
              <a:t>카이람</a:t>
            </a:r>
            <a:endParaRPr lang="ko-KR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D3253-D3F6-320D-7BEC-ACCB553D37D3}"/>
              </a:ext>
            </a:extLst>
          </p:cNvPr>
          <p:cNvSpPr txBox="1"/>
          <p:nvPr/>
        </p:nvSpPr>
        <p:spPr>
          <a:xfrm>
            <a:off x="3557882" y="3399622"/>
            <a:ext cx="8318168" cy="3458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내전 중인 </a:t>
            </a:r>
            <a:r>
              <a:rPr lang="ko-KR" altLang="en-US" dirty="0" err="1"/>
              <a:t>카이람</a:t>
            </a:r>
            <a:r>
              <a:rPr lang="ko-KR" altLang="en-US" dirty="0"/>
              <a:t> 왕국의 공주님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카이람의</a:t>
            </a:r>
            <a:r>
              <a:rPr lang="ko-KR" altLang="en-US" dirty="0"/>
              <a:t> 왕이었던 </a:t>
            </a:r>
            <a:r>
              <a:rPr lang="ko-KR" altLang="en-US" dirty="0" err="1"/>
              <a:t>엘리시아의</a:t>
            </a:r>
            <a:r>
              <a:rPr lang="ko-KR" altLang="en-US" dirty="0"/>
              <a:t> 할아버지가 죽고 왕의 상징인 </a:t>
            </a:r>
            <a:r>
              <a:rPr lang="en-US" altLang="ko-KR" dirty="0"/>
              <a:t>‘</a:t>
            </a:r>
            <a:r>
              <a:rPr lang="ko-KR" altLang="en-US" dirty="0"/>
              <a:t>에그</a:t>
            </a:r>
            <a:r>
              <a:rPr lang="en-US" altLang="ko-KR" dirty="0"/>
              <a:t>’ </a:t>
            </a:r>
            <a:r>
              <a:rPr lang="ko-KR" altLang="en-US" dirty="0"/>
              <a:t>가 사라진 것을 계기로 형제들 사이에서 왕권을 둘러싼 내전이 일어났다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엘리시아는</a:t>
            </a:r>
            <a:r>
              <a:rPr lang="ko-KR" altLang="en-US" dirty="0"/>
              <a:t> 생전 할아버지의 유언에 따라 </a:t>
            </a:r>
            <a:r>
              <a:rPr lang="en-US" altLang="ko-KR" dirty="0"/>
              <a:t>‘</a:t>
            </a:r>
            <a:r>
              <a:rPr lang="ko-KR" altLang="en-US" dirty="0"/>
              <a:t>에그</a:t>
            </a:r>
            <a:r>
              <a:rPr lang="en-US" altLang="ko-KR" dirty="0"/>
              <a:t>‘</a:t>
            </a:r>
            <a:r>
              <a:rPr lang="ko-KR" altLang="en-US" dirty="0"/>
              <a:t>를 찾고 왕국의 내전을 끝내기 위해 </a:t>
            </a:r>
            <a:r>
              <a:rPr lang="ko-KR" altLang="en-US" dirty="0" err="1"/>
              <a:t>카이람의</a:t>
            </a:r>
            <a:r>
              <a:rPr lang="ko-KR" altLang="en-US" dirty="0"/>
              <a:t> 로스트 테크놀로지</a:t>
            </a:r>
            <a:r>
              <a:rPr lang="en-US" altLang="ko-KR" dirty="0"/>
              <a:t>(</a:t>
            </a:r>
            <a:r>
              <a:rPr lang="ko-KR" altLang="en-US" dirty="0" err="1"/>
              <a:t>에그의</a:t>
            </a:r>
            <a:r>
              <a:rPr lang="ko-KR" altLang="en-US" dirty="0"/>
              <a:t> 위치를 표시해주는 태블릿</a:t>
            </a:r>
            <a:r>
              <a:rPr lang="en-US" altLang="ko-KR" dirty="0"/>
              <a:t>)</a:t>
            </a:r>
            <a:r>
              <a:rPr lang="ko-KR" altLang="en-US" dirty="0"/>
              <a:t>를 들고 바위섬 근처의 해역으로 오게 된다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성격은 냉정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·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이성적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겉으로는 차가워 보이지만 불의를 참지 못하기도 한다</a:t>
            </a:r>
            <a:endParaRPr lang="en-US" altLang="ko-KR" b="0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벌레나 지렁이 같은 징그러운 것도 참지 못한다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이상한 소리를 듣고 나면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츳코미를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걸지 않고는 못 배긴다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현 </a:t>
            </a:r>
            <a:r>
              <a:rPr lang="ko-KR" altLang="en-US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카이람의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복잡한 정치 상황에 의해 정체 모를 이들에게 목숨을 위협받고 있다</a:t>
            </a:r>
            <a:endParaRPr lang="en-US" altLang="ko-KR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4F11A7-CDC3-70F0-B133-F96ED466B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072" y="989258"/>
            <a:ext cx="2504594" cy="2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70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852</Words>
  <Application>Microsoft Office PowerPoint</Application>
  <PresentationFormat>와이드스크린</PresentationFormat>
  <Paragraphs>143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맑은 고딕</vt:lpstr>
      <vt:lpstr>Arial</vt:lpstr>
      <vt:lpstr>Calibri</vt:lpstr>
      <vt:lpstr>Office 테마</vt:lpstr>
      <vt:lpstr>마린 블루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No 17. Liber</dc:creator>
  <cp:lastModifiedBy>No 17. Liber</cp:lastModifiedBy>
  <cp:revision>4</cp:revision>
  <dcterms:created xsi:type="dcterms:W3CDTF">2022-10-11T01:38:51Z</dcterms:created>
  <dcterms:modified xsi:type="dcterms:W3CDTF">2022-10-13T13:04:00Z</dcterms:modified>
</cp:coreProperties>
</file>

<file path=docProps/thumbnail.jpeg>
</file>